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90" r:id="rId3"/>
    <p:sldId id="291" r:id="rId4"/>
    <p:sldId id="269" r:id="rId5"/>
    <p:sldId id="298" r:id="rId6"/>
    <p:sldId id="295" r:id="rId7"/>
    <p:sldId id="292" r:id="rId8"/>
    <p:sldId id="271" r:id="rId9"/>
    <p:sldId id="296" r:id="rId10"/>
    <p:sldId id="275" r:id="rId11"/>
    <p:sldId id="299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Видеть</a:t>
          </a:r>
          <a:r>
            <a:rPr lang="ru-RU" sz="2800" b="1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ребенка в образовательном процессе</a:t>
          </a:r>
          <a:endParaRPr lang="ru-RU" sz="2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Строить образовательный процесс</a:t>
          </a:r>
          <a:endParaRPr lang="ru-RU" sz="2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Устанавливать</a:t>
          </a:r>
          <a:r>
            <a:rPr lang="ru-RU" sz="2800" b="1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взаимодействие с субъектами  образовательного процесса </a:t>
          </a:r>
          <a:endParaRPr lang="ru-RU" sz="2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Проектировать</a:t>
          </a:r>
          <a:r>
            <a:rPr lang="ru-RU" sz="2800" b="1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и осуществлять профессиональное самообразование</a:t>
          </a:r>
          <a:endParaRPr lang="ru-RU" sz="2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Создавать</a:t>
          </a:r>
          <a:r>
            <a:rPr lang="ru-RU" sz="2800" b="1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и использовать образовательную среду</a:t>
          </a:r>
          <a:endParaRPr lang="ru-RU" sz="2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1401"/>
          <a:ext cx="7499350" cy="949288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Видеть</a:t>
          </a:r>
          <a:r>
            <a:rPr lang="ru-RU" sz="2800" b="1" kern="1200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ребенка в образовательном процессе</a:t>
          </a:r>
          <a:endParaRPr lang="ru-RU" sz="2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40" y="47741"/>
        <a:ext cx="7406670" cy="856608"/>
      </dsp:txXfrm>
    </dsp:sp>
    <dsp:sp modelId="{2858F282-AD09-4BF0-A33F-206B6AF63BD2}">
      <dsp:nvSpPr>
        <dsp:cNvPr id="0" name=""/>
        <dsp:cNvSpPr/>
      </dsp:nvSpPr>
      <dsp:spPr>
        <a:xfrm>
          <a:off x="0" y="963528"/>
          <a:ext cx="7499350" cy="949288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Строить образовательный процесс</a:t>
          </a:r>
          <a:endParaRPr lang="ru-RU" sz="2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40" y="1009868"/>
        <a:ext cx="7406670" cy="856608"/>
      </dsp:txXfrm>
    </dsp:sp>
    <dsp:sp modelId="{9CFF5E2F-1FC0-4C61-BDD6-D6205219E924}">
      <dsp:nvSpPr>
        <dsp:cNvPr id="0" name=""/>
        <dsp:cNvSpPr/>
      </dsp:nvSpPr>
      <dsp:spPr>
        <a:xfrm>
          <a:off x="0" y="1925655"/>
          <a:ext cx="7499350" cy="949288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Устанавливать</a:t>
          </a:r>
          <a:r>
            <a:rPr lang="ru-RU" sz="2800" b="1" kern="1200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взаимодействие с субъектами  образовательного процесса </a:t>
          </a:r>
          <a:endParaRPr lang="ru-RU" sz="2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40" y="1971995"/>
        <a:ext cx="7406670" cy="856608"/>
      </dsp:txXfrm>
    </dsp:sp>
    <dsp:sp modelId="{B465585A-56F5-401F-B0E6-F70AEE68DBEC}">
      <dsp:nvSpPr>
        <dsp:cNvPr id="0" name=""/>
        <dsp:cNvSpPr/>
      </dsp:nvSpPr>
      <dsp:spPr>
        <a:xfrm>
          <a:off x="0" y="2887783"/>
          <a:ext cx="7499350" cy="949288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Создавать</a:t>
          </a:r>
          <a:r>
            <a:rPr lang="ru-RU" sz="2800" b="1" kern="1200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и использовать образовательную среду</a:t>
          </a:r>
          <a:endParaRPr lang="ru-RU" sz="2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40" y="2934123"/>
        <a:ext cx="7406670" cy="856608"/>
      </dsp:txXfrm>
    </dsp:sp>
    <dsp:sp modelId="{1F10A4AD-1FDE-4B8E-8EF9-C836BFB20604}">
      <dsp:nvSpPr>
        <dsp:cNvPr id="0" name=""/>
        <dsp:cNvSpPr/>
      </dsp:nvSpPr>
      <dsp:spPr>
        <a:xfrm>
          <a:off x="0" y="3849910"/>
          <a:ext cx="7499350" cy="949288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Проектировать</a:t>
          </a:r>
          <a:r>
            <a:rPr lang="ru-RU" sz="2800" b="1" kern="1200" baseline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и осуществлять профессиональное самообразование</a:t>
          </a:r>
          <a:endParaRPr lang="ru-RU" sz="2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40" y="3896250"/>
        <a:ext cx="7406670" cy="856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2F9F2-B4E8-4A13-941E-FD7393A31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6DC9-DC68-40A9-9614-D402B76C5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B270-C99A-4C7B-9FC5-41576B1B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70E99-F34F-49A8-84AF-5EB229394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87845-EC59-4CD8-8815-3835B84E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3A3C-9981-40B3-AF0A-77535D003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1DA78-35FA-4686-87F3-52F3B6CC4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7FB1-C96E-4816-A69C-3678F775B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D2DF6-A1DC-47E5-949B-518E3ECD1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B90AF-5AE3-4CBE-939D-20A6904DE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5019C0-388C-4685-986F-6AC372C6B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B072CE9-472E-4A42-9E72-2F06A200E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4" r:id="rId2"/>
    <p:sldLayoutId id="2147483860" r:id="rId3"/>
    <p:sldLayoutId id="2147483855" r:id="rId4"/>
    <p:sldLayoutId id="2147483861" r:id="rId5"/>
    <p:sldLayoutId id="2147483856" r:id="rId6"/>
    <p:sldLayoutId id="2147483862" r:id="rId7"/>
    <p:sldLayoutId id="2147483863" r:id="rId8"/>
    <p:sldLayoutId id="2147483864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-6928"/>
            <a:ext cx="8001000" cy="4807527"/>
          </a:xfrm>
        </p:spPr>
        <p:txBody>
          <a:bodyPr anchor="ctr">
            <a:noAutofit/>
          </a:bodyPr>
          <a:lstStyle/>
          <a:p>
            <a:pPr algn="ctr"/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1800" i="1" dirty="0">
                <a:effectLst/>
              </a:rPr>
              <a:t/>
            </a:r>
            <a:br>
              <a:rPr lang="ru-RU" sz="1800" i="1" dirty="0"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1800" i="1" dirty="0">
                <a:effectLst/>
              </a:rPr>
              <a:t/>
            </a:r>
            <a:br>
              <a:rPr lang="ru-RU" sz="1800" i="1" dirty="0"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1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учреждение 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развития ребёнка – детский сад №57 «Аленушка» города </a:t>
            </a:r>
            <a:r>
              <a:rPr lang="ru-RU" sz="1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Рубцовска</a:t>
            </a:r>
            <a:br>
              <a:rPr lang="ru-RU" sz="1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1800" i="1" dirty="0">
                <a:effectLst/>
              </a:rPr>
              <a:t/>
            </a:r>
            <a:br>
              <a:rPr lang="ru-RU" sz="1800" i="1" dirty="0"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профессиональные задачи воспитателя ДОУ</a:t>
            </a:r>
            <a:r>
              <a:rPr lang="ru-RU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(Публичная лекция)</a:t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endParaRPr lang="ru-RU" sz="1800" b="1" dirty="0" smtClean="0">
              <a:solidFill>
                <a:schemeClr val="tx2">
                  <a:satMod val="130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648200"/>
            <a:ext cx="4948238" cy="1600200"/>
          </a:xfrm>
        </p:spPr>
        <p:txBody>
          <a:bodyPr anchor="ctr">
            <a:normAutofit fontScale="25000" lnSpcReduction="20000"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pPr algn="r"/>
            <a:endParaRPr lang="ru-RU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Доронина Елена Леонидовна, 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первой  </a:t>
            </a: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</a:t>
            </a:r>
            <a:endParaRPr lang="ru-RU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Профессиональные задачи современного педагога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032771"/>
              </p:ext>
            </p:extLst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583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2800" b="1" dirty="0" smtClean="0">
              <a:solidFill>
                <a:srgbClr val="3333CC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"/>
            <a:ext cx="8032750" cy="6248400"/>
          </a:xfrm>
        </p:spPr>
        <p:txBody>
          <a:bodyPr/>
          <a:lstStyle/>
          <a:p>
            <a:pPr marL="1325880" lvl="5" indent="0" algn="ctr">
              <a:lnSpc>
                <a:spcPct val="90000"/>
              </a:lnSpc>
              <a:buNone/>
            </a:pPr>
            <a:endParaRPr lang="ru-RU" sz="8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25880" lvl="5" indent="0" algn="ctr">
              <a:lnSpc>
                <a:spcPct val="90000"/>
              </a:lnSpc>
              <a:buNone/>
            </a:pPr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marL="1325880" lvl="5" indent="0" algn="ctr">
              <a:lnSpc>
                <a:spcPct val="90000"/>
              </a:lnSpc>
              <a:buNone/>
            </a:pPr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80300" cy="597376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«В деле обучения и воспитания, </a:t>
            </a:r>
            <a: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во всем школьном деле ничего</a:t>
            </a:r>
            <a: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нельзя улучшить, минуя голову</a:t>
            </a:r>
            <a: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учителя». </a:t>
            </a:r>
            <a: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К.Д</a:t>
            </a:r>
            <a:r>
              <a:rPr lang="ru-RU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Ушинский 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620962"/>
          </a:xfrm>
        </p:spPr>
        <p:txBody>
          <a:bodyPr>
            <a:noAutofit/>
          </a:bodyPr>
          <a:lstStyle/>
          <a:p>
            <a:pPr lvl="0" algn="ctr" eaLnBrk="1" hangingPunct="1"/>
            <a:r>
              <a:rPr lang="ru-RU" sz="2800" b="1" dirty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"Об образовании в Российской Федерации" от 29.12.2012 </a:t>
            </a:r>
            <a:br>
              <a:rPr lang="ru-RU" sz="2800" b="1" dirty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N 273-ФЗ</a:t>
            </a:r>
            <a:br>
              <a:rPr lang="ru-RU" sz="2800" b="1" dirty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02" y="0"/>
            <a:ext cx="8135179" cy="683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4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 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4572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19895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Профессиональная компетенция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endParaRPr lang="ru-RU" sz="40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0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-способность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успешно действовать на основе практического опыта, умения и знаний при решении профессиональных задач.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 smtClean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Владеть ИКТ- компетенциями</a:t>
            </a:r>
          </a:p>
        </p:txBody>
      </p:sp>
    </p:spTree>
    <p:extLst>
      <p:ext uri="{BB962C8B-B14F-4D97-AF65-F5344CB8AC3E}">
        <p14:creationId xmlns:p14="http://schemas.microsoft.com/office/powerpoint/2010/main" val="4510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96095" y="2940050"/>
            <a:ext cx="33528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профессиональной компетенции: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200400" y="3854450"/>
            <a:ext cx="738187" cy="10956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05900" y="4042360"/>
            <a:ext cx="125568" cy="12343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676048" y="1258584"/>
            <a:ext cx="207645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курсы повышения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квалификации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110" y="889252"/>
            <a:ext cx="2197679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83379"/>
            <a:ext cx="18954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58" y="4142313"/>
            <a:ext cx="2156980" cy="118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459" y="5313839"/>
            <a:ext cx="18954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950132"/>
            <a:ext cx="2185986" cy="121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5" y="3052664"/>
            <a:ext cx="2214563" cy="121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851772" y="1050145"/>
            <a:ext cx="18494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исследовательская, </a:t>
            </a:r>
            <a:endParaRPr lang="ru-RU" b="1" dirty="0" smtClean="0"/>
          </a:p>
          <a:p>
            <a:pPr algn="ctr"/>
            <a:r>
              <a:rPr lang="ru-RU" b="1" dirty="0" smtClean="0"/>
              <a:t>экспериментальная </a:t>
            </a:r>
          </a:p>
          <a:p>
            <a:pPr algn="ctr"/>
            <a:r>
              <a:rPr lang="ru-RU" b="1" dirty="0" smtClean="0"/>
              <a:t>деятельность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83431" y="3153895"/>
            <a:ext cx="2062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обобщение педагогического опыта, самообразование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2747" y="5427186"/>
            <a:ext cx="17184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участие </a:t>
            </a:r>
            <a:r>
              <a:rPr lang="ru-RU" b="1" dirty="0"/>
              <a:t>в методических </a:t>
            </a:r>
            <a:endParaRPr lang="ru-RU" b="1" dirty="0" smtClean="0"/>
          </a:p>
          <a:p>
            <a:pPr algn="ctr"/>
            <a:r>
              <a:rPr lang="ru-RU" b="1" dirty="0" smtClean="0"/>
              <a:t>объединениях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268009" y="2351994"/>
            <a:ext cx="1494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инновационная деятельность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45037" y="4184073"/>
            <a:ext cx="167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участие в педагогических </a:t>
            </a:r>
          </a:p>
          <a:p>
            <a:pPr algn="ctr"/>
            <a:r>
              <a:rPr lang="ru-RU" b="1" dirty="0" smtClean="0"/>
              <a:t>конкурсах и </a:t>
            </a:r>
          </a:p>
          <a:p>
            <a:pPr algn="ctr"/>
            <a:r>
              <a:rPr lang="ru-RU" b="1" dirty="0" smtClean="0"/>
              <a:t>мастер-классах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24037" y="4950132"/>
            <a:ext cx="2114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умение ориентироваться в информационном потоке</a:t>
            </a:r>
            <a:endParaRPr lang="ru-RU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6468307" y="3817521"/>
            <a:ext cx="799702" cy="4496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5394673" y="1889238"/>
            <a:ext cx="197468" cy="925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2790827" y="3397250"/>
            <a:ext cx="48577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 flipV="1">
            <a:off x="3445614" y="2145926"/>
            <a:ext cx="669186" cy="7941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6230434" y="2523670"/>
            <a:ext cx="838200" cy="439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ru-RU" dirty="0" smtClean="0"/>
              <a:t>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составная часть системы непрерывного образования – выступает как связующее звено между базовым образованием и периодическим повышением квалификации.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804</TotalTime>
  <Words>361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 Муниципальное бюджетное дошкольное образовательное учреждение   «Центр развития ребёнка – детский сад №57 «Аленушка» города Рубцовска      «Новые профессиональные задачи воспитателя ДОУ»   (Публичная лекция)        </vt:lpstr>
      <vt:lpstr>«В деле обучения и воспитания,                                                                             во всем школьном деле ничего                                                                             нельзя улучшить, минуя голову                                       учителя».                                        К.Д. Ушинский  </vt:lpstr>
      <vt:lpstr>Федеральный закон "Об образовании в Российской Федерации" от 29.12.2012  N 273-ФЗ </vt:lpstr>
      <vt:lpstr>Профессиональный стандарт педагога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Профессиональная компетенция</vt:lpstr>
      <vt:lpstr>ПРОФЕССИОНАЛЬНЫЕ КОМПЕТЕНЦИИ ВОСПИТАТЕЛЯ, ОТРАЖАЮЩИЕ СПЕЦИФИКУ РАБОТЫ НА ДОШКОЛЬНОМ УРОВНЕ ОБРАЗОВАНИЯ</vt:lpstr>
      <vt:lpstr>Презентация PowerPoint</vt:lpstr>
      <vt:lpstr>Самообразование</vt:lpstr>
      <vt:lpstr>Профессиональные задачи современного педагога</vt:lpstr>
      <vt:lpstr>Меняйтесь раньше, чем Вас заставят это делать!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Windows User</cp:lastModifiedBy>
  <cp:revision>78</cp:revision>
  <cp:lastPrinted>1601-01-01T00:00:00Z</cp:lastPrinted>
  <dcterms:created xsi:type="dcterms:W3CDTF">1601-01-01T00:00:00Z</dcterms:created>
  <dcterms:modified xsi:type="dcterms:W3CDTF">2018-11-15T04:26:26Z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